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0" r:id="rId2"/>
    <p:sldId id="257" r:id="rId3"/>
    <p:sldId id="259" r:id="rId4"/>
    <p:sldId id="258" r:id="rId5"/>
  </p:sldIdLst>
  <p:sldSz cx="7559675" cy="107632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90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E1"/>
    <a:srgbClr val="9D3A2A"/>
    <a:srgbClr val="F29315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6370" autoAdjust="0"/>
  </p:normalViewPr>
  <p:slideViewPr>
    <p:cSldViewPr snapToGrid="0" snapToObjects="1">
      <p:cViewPr varScale="1">
        <p:scale>
          <a:sx n="66" d="100"/>
          <a:sy n="66" d="100"/>
        </p:scale>
        <p:origin x="3348" y="54"/>
      </p:cViewPr>
      <p:guideLst>
        <p:guide orient="horz" pos="3390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61486"/>
            <a:ext cx="6425724" cy="3747206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53199"/>
            <a:ext cx="5669756" cy="2598626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2CEB-E796-5343-A92F-ADA2BD870D67}" type="datetimeFigureOut">
              <a:rPr lang="es-ES" smtClean="0"/>
              <a:t>26/07/2022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790A-5733-9E44-9A70-F8A8C3A1E1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3989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2CEB-E796-5343-A92F-ADA2BD870D67}" type="datetimeFigureOut">
              <a:rPr lang="es-ES" smtClean="0"/>
              <a:t>26/07/2022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790A-5733-9E44-9A70-F8A8C3A1E1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109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73043"/>
            <a:ext cx="1630055" cy="912135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73043"/>
            <a:ext cx="4795669" cy="912135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2CEB-E796-5343-A92F-ADA2BD870D67}" type="datetimeFigureOut">
              <a:rPr lang="es-ES" smtClean="0"/>
              <a:t>26/07/2022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790A-5733-9E44-9A70-F8A8C3A1E1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997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2CEB-E796-5343-A92F-ADA2BD870D67}" type="datetimeFigureOut">
              <a:rPr lang="es-ES" smtClean="0"/>
              <a:t>26/07/2022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790A-5733-9E44-9A70-F8A8C3A1E1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96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83341"/>
            <a:ext cx="6520220" cy="4477212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202910"/>
            <a:ext cx="6520220" cy="2354460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2CEB-E796-5343-A92F-ADA2BD870D67}" type="datetimeFigureOut">
              <a:rPr lang="es-ES" smtClean="0"/>
              <a:t>26/07/2022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790A-5733-9E44-9A70-F8A8C3A1E1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041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65217"/>
            <a:ext cx="3212862" cy="682918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65217"/>
            <a:ext cx="3212862" cy="682918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2CEB-E796-5343-A92F-ADA2BD870D67}" type="datetimeFigureOut">
              <a:rPr lang="es-ES" smtClean="0"/>
              <a:t>26/07/2022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790A-5733-9E44-9A70-F8A8C3A1E1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194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73046"/>
            <a:ext cx="6520220" cy="208039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38492"/>
            <a:ext cx="3198096" cy="1293084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31576"/>
            <a:ext cx="3198096" cy="578275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38492"/>
            <a:ext cx="3213847" cy="1293084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31576"/>
            <a:ext cx="3213847" cy="578275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2CEB-E796-5343-A92F-ADA2BD870D67}" type="datetimeFigureOut">
              <a:rPr lang="es-ES" smtClean="0"/>
              <a:t>26/07/2022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790A-5733-9E44-9A70-F8A8C3A1E1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612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2CEB-E796-5343-A92F-ADA2BD870D67}" type="datetimeFigureOut">
              <a:rPr lang="es-ES" smtClean="0"/>
              <a:t>26/07/2022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790A-5733-9E44-9A70-F8A8C3A1E1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798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2CEB-E796-5343-A92F-ADA2BD870D67}" type="datetimeFigureOut">
              <a:rPr lang="es-ES" smtClean="0"/>
              <a:t>26/07/2022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790A-5733-9E44-9A70-F8A8C3A1E1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53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7550"/>
            <a:ext cx="2438192" cy="2511425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49711"/>
            <a:ext cx="3827085" cy="7648884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28975"/>
            <a:ext cx="2438192" cy="5982076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2CEB-E796-5343-A92F-ADA2BD870D67}" type="datetimeFigureOut">
              <a:rPr lang="es-ES" smtClean="0"/>
              <a:t>26/07/2022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790A-5733-9E44-9A70-F8A8C3A1E1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630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7550"/>
            <a:ext cx="2438192" cy="2511425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49711"/>
            <a:ext cx="3827085" cy="7648884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28975"/>
            <a:ext cx="2438192" cy="5982076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2CEB-E796-5343-A92F-ADA2BD870D67}" type="datetimeFigureOut">
              <a:rPr lang="es-ES" smtClean="0"/>
              <a:t>26/07/2022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790A-5733-9E44-9A70-F8A8C3A1E1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7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73046"/>
            <a:ext cx="6520220" cy="2080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65217"/>
            <a:ext cx="6520220" cy="68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75941"/>
            <a:ext cx="1700927" cy="5730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92CEB-E796-5343-A92F-ADA2BD870D67}" type="datetimeFigureOut">
              <a:rPr lang="es-ES" smtClean="0"/>
              <a:t>26/07/2022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75941"/>
            <a:ext cx="2551390" cy="5730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75941"/>
            <a:ext cx="1700927" cy="5730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4790A-5733-9E44-9A70-F8A8C3A1E1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4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ensten.com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y.ensten.com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VtjEX2a9diY" TargetMode="External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Imagen 251">
            <a:extLst>
              <a:ext uri="{FF2B5EF4-FFF2-40B4-BE49-F238E27FC236}">
                <a16:creationId xmlns:a16="http://schemas.microsoft.com/office/drawing/2014/main" id="{E7F915F2-2EE5-5049-873A-2C58BFD5FA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61148" y="8245"/>
            <a:ext cx="7662206" cy="10763257"/>
          </a:xfrm>
          <a:prstGeom prst="rect">
            <a:avLst/>
          </a:prstGeom>
        </p:spPr>
      </p:pic>
      <p:sp>
        <p:nvSpPr>
          <p:cNvPr id="248" name="Redondear rectángulo de esquina del mismo lado 247">
            <a:extLst>
              <a:ext uri="{FF2B5EF4-FFF2-40B4-BE49-F238E27FC236}">
                <a16:creationId xmlns:a16="http://schemas.microsoft.com/office/drawing/2014/main" id="{4B53AA32-AE2A-4643-9C89-76C78C021FD8}"/>
              </a:ext>
            </a:extLst>
          </p:cNvPr>
          <p:cNvSpPr/>
          <p:nvPr/>
        </p:nvSpPr>
        <p:spPr>
          <a:xfrm rot="10800000">
            <a:off x="555360" y="4123"/>
            <a:ext cx="6182765" cy="5950064"/>
          </a:xfrm>
          <a:prstGeom prst="round2Same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81"/>
          </a:p>
        </p:txBody>
      </p:sp>
      <p:sp>
        <p:nvSpPr>
          <p:cNvPr id="227" name="CuadroTexto 226">
            <a:extLst>
              <a:ext uri="{FF2B5EF4-FFF2-40B4-BE49-F238E27FC236}">
                <a16:creationId xmlns:a16="http://schemas.microsoft.com/office/drawing/2014/main" id="{FC33D757-71F5-DD41-955A-83ECC71072A2}"/>
              </a:ext>
            </a:extLst>
          </p:cNvPr>
          <p:cNvSpPr txBox="1"/>
          <p:nvPr/>
        </p:nvSpPr>
        <p:spPr>
          <a:xfrm>
            <a:off x="1154116" y="2033362"/>
            <a:ext cx="5588448" cy="1704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989" b="1" dirty="0">
                <a:solidFill>
                  <a:schemeClr val="bg1"/>
                </a:solidFill>
                <a:ea typeface="Ayuthaya" pitchFamily="2" charset="-34"/>
                <a:cs typeface="Ayuthaya" pitchFamily="2" charset="-34"/>
              </a:rPr>
              <a:t>INCORPÓRATE A LA TECNOLOGÍA BIM</a:t>
            </a:r>
          </a:p>
          <a:p>
            <a:r>
              <a:rPr lang="es-ES" sz="2500" b="1" dirty="0">
                <a:solidFill>
                  <a:schemeClr val="bg1"/>
                </a:solidFill>
                <a:ea typeface="Ayuthaya" pitchFamily="2" charset="-34"/>
                <a:cs typeface="Ayuthaya" pitchFamily="2" charset="-34"/>
              </a:rPr>
              <a:t>REVIT Nivel 2: DOCUMENTACIÓN</a:t>
            </a:r>
          </a:p>
        </p:txBody>
      </p:sp>
      <p:sp>
        <p:nvSpPr>
          <p:cNvPr id="215" name="CuadroTexto 214">
            <a:extLst>
              <a:ext uri="{FF2B5EF4-FFF2-40B4-BE49-F238E27FC236}">
                <a16:creationId xmlns:a16="http://schemas.microsoft.com/office/drawing/2014/main" id="{B3A4349E-E9A6-6C42-A110-3387B1F3BCE3}"/>
              </a:ext>
            </a:extLst>
          </p:cNvPr>
          <p:cNvSpPr txBox="1"/>
          <p:nvPr/>
        </p:nvSpPr>
        <p:spPr>
          <a:xfrm>
            <a:off x="555361" y="3904515"/>
            <a:ext cx="6182759" cy="618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" sz="1711" b="1" dirty="0">
                <a:solidFill>
                  <a:schemeClr val="accent1">
                    <a:lumMod val="20000"/>
                    <a:lumOff val="80000"/>
                  </a:schemeClr>
                </a:solidFill>
                <a:cs typeface="Calibri" panose="020F0502020204030204" pitchFamily="34" charset="0"/>
              </a:rPr>
              <a:t>PONENTES: </a:t>
            </a:r>
          </a:p>
          <a:p>
            <a:pPr algn="ctr"/>
            <a:r>
              <a:rPr lang="pt" sz="1711" b="1" dirty="0">
                <a:solidFill>
                  <a:schemeClr val="bg1"/>
                </a:solidFill>
                <a:cs typeface="Times New Roman" panose="02020603050405020304" pitchFamily="18" charset="0"/>
              </a:rPr>
              <a:t>Salvador Moreno, Vicente A. Beltrán</a:t>
            </a:r>
          </a:p>
        </p:txBody>
      </p:sp>
      <p:sp>
        <p:nvSpPr>
          <p:cNvPr id="216" name="CuadroTexto 215">
            <a:extLst>
              <a:ext uri="{FF2B5EF4-FFF2-40B4-BE49-F238E27FC236}">
                <a16:creationId xmlns:a16="http://schemas.microsoft.com/office/drawing/2014/main" id="{1EAD0943-9748-BE47-8A2A-B5F46809B3CF}"/>
              </a:ext>
            </a:extLst>
          </p:cNvPr>
          <p:cNvSpPr txBox="1"/>
          <p:nvPr/>
        </p:nvSpPr>
        <p:spPr>
          <a:xfrm>
            <a:off x="3722703" y="9904376"/>
            <a:ext cx="1706908" cy="28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84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COLABORA</a:t>
            </a:r>
          </a:p>
        </p:txBody>
      </p:sp>
      <p:pic>
        <p:nvPicPr>
          <p:cNvPr id="222" name="Imagen 221" descr="MAPA2">
            <a:extLst>
              <a:ext uri="{FF2B5EF4-FFF2-40B4-BE49-F238E27FC236}">
                <a16:creationId xmlns:a16="http://schemas.microsoft.com/office/drawing/2014/main" id="{6EAFC5FC-1663-9C4A-A257-84E1F402BD19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4852" y="9242455"/>
            <a:ext cx="1334729" cy="120125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CuadroTexto 222">
            <a:extLst>
              <a:ext uri="{FF2B5EF4-FFF2-40B4-BE49-F238E27FC236}">
                <a16:creationId xmlns:a16="http://schemas.microsoft.com/office/drawing/2014/main" id="{05921192-68DD-764C-BF7A-69D9C0A863D8}"/>
              </a:ext>
            </a:extLst>
          </p:cNvPr>
          <p:cNvSpPr txBox="1"/>
          <p:nvPr/>
        </p:nvSpPr>
        <p:spPr>
          <a:xfrm>
            <a:off x="2897139" y="4833656"/>
            <a:ext cx="4171599" cy="618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11" dirty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Retransmisión en directo </a:t>
            </a:r>
          </a:p>
          <a:p>
            <a:r>
              <a:rPr lang="es-ES" sz="1711" b="1" dirty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¡Síguela por internet!</a:t>
            </a:r>
          </a:p>
        </p:txBody>
      </p:sp>
      <p:pic>
        <p:nvPicPr>
          <p:cNvPr id="224" name="Gráfico 223" descr="Monitor">
            <a:extLst>
              <a:ext uri="{FF2B5EF4-FFF2-40B4-BE49-F238E27FC236}">
                <a16:creationId xmlns:a16="http://schemas.microsoft.com/office/drawing/2014/main" id="{2D346A37-2744-9F43-BAFF-8B4A395976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50369" y="4811618"/>
            <a:ext cx="822743" cy="822743"/>
          </a:xfrm>
          <a:prstGeom prst="rect">
            <a:avLst/>
          </a:prstGeom>
        </p:spPr>
      </p:pic>
      <p:pic>
        <p:nvPicPr>
          <p:cNvPr id="230" name="Gráfico 229" descr="Compartir con una persona">
            <a:extLst>
              <a:ext uri="{FF2B5EF4-FFF2-40B4-BE49-F238E27FC236}">
                <a16:creationId xmlns:a16="http://schemas.microsoft.com/office/drawing/2014/main" id="{BC0FBE3F-21DC-3F4B-A3DF-C0E5274E9D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24048" y="4933267"/>
            <a:ext cx="480603" cy="480603"/>
          </a:xfrm>
          <a:prstGeom prst="rect">
            <a:avLst/>
          </a:prstGeom>
        </p:spPr>
      </p:pic>
      <p:sp>
        <p:nvSpPr>
          <p:cNvPr id="231" name="CuadroTexto 230">
            <a:extLst>
              <a:ext uri="{FF2B5EF4-FFF2-40B4-BE49-F238E27FC236}">
                <a16:creationId xmlns:a16="http://schemas.microsoft.com/office/drawing/2014/main" id="{F05A4F8C-A5BC-6D49-B201-8F020625691A}"/>
              </a:ext>
            </a:extLst>
          </p:cNvPr>
          <p:cNvSpPr txBox="1"/>
          <p:nvPr/>
        </p:nvSpPr>
        <p:spPr>
          <a:xfrm>
            <a:off x="1151005" y="9899714"/>
            <a:ext cx="1706908" cy="28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84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ORGANIZA</a:t>
            </a:r>
          </a:p>
        </p:txBody>
      </p:sp>
      <p:cxnSp>
        <p:nvCxnSpPr>
          <p:cNvPr id="257" name="Conector recto 256">
            <a:extLst>
              <a:ext uri="{FF2B5EF4-FFF2-40B4-BE49-F238E27FC236}">
                <a16:creationId xmlns:a16="http://schemas.microsoft.com/office/drawing/2014/main" id="{62B99753-127C-0D4D-AFA4-600188E0F1BB}"/>
              </a:ext>
            </a:extLst>
          </p:cNvPr>
          <p:cNvCxnSpPr>
            <a:cxnSpLocks/>
          </p:cNvCxnSpPr>
          <p:nvPr/>
        </p:nvCxnSpPr>
        <p:spPr>
          <a:xfrm>
            <a:off x="1214971" y="3658379"/>
            <a:ext cx="48865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A05A88C4-86A9-A542-8D30-DEE0BA7FAB8F}"/>
              </a:ext>
            </a:extLst>
          </p:cNvPr>
          <p:cNvSpPr/>
          <p:nvPr/>
        </p:nvSpPr>
        <p:spPr>
          <a:xfrm>
            <a:off x="-61145" y="278301"/>
            <a:ext cx="7662206" cy="13584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81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72C7763-65AB-9741-B1D5-A2D862CA31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361" y="505774"/>
            <a:ext cx="6182759" cy="913711"/>
          </a:xfrm>
          <a:prstGeom prst="rect">
            <a:avLst/>
          </a:prstGeom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id="{194318D0-F29C-3547-A28E-B1D9986968A8}"/>
              </a:ext>
            </a:extLst>
          </p:cNvPr>
          <p:cNvSpPr/>
          <p:nvPr/>
        </p:nvSpPr>
        <p:spPr>
          <a:xfrm flipV="1">
            <a:off x="-45867" y="1607621"/>
            <a:ext cx="7662206" cy="65095"/>
          </a:xfrm>
          <a:prstGeom prst="rect">
            <a:avLst/>
          </a:prstGeom>
          <a:solidFill>
            <a:srgbClr val="F2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81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CF43D915-1939-FB4E-8004-78406090EA40}"/>
              </a:ext>
            </a:extLst>
          </p:cNvPr>
          <p:cNvSpPr/>
          <p:nvPr/>
        </p:nvSpPr>
        <p:spPr>
          <a:xfrm flipV="1">
            <a:off x="-45867" y="278878"/>
            <a:ext cx="7662206" cy="65095"/>
          </a:xfrm>
          <a:prstGeom prst="rect">
            <a:avLst/>
          </a:prstGeom>
          <a:solidFill>
            <a:srgbClr val="F2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81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261270" y="9205616"/>
            <a:ext cx="952381" cy="1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5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53E90F1-4313-C044-86DA-161CD7A014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9082" y="5734"/>
            <a:ext cx="7638757" cy="1075751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C963D005-C5AB-1545-BF2C-08E18B380269}"/>
              </a:ext>
            </a:extLst>
          </p:cNvPr>
          <p:cNvSpPr/>
          <p:nvPr/>
        </p:nvSpPr>
        <p:spPr>
          <a:xfrm>
            <a:off x="202617" y="1133520"/>
            <a:ext cx="7081382" cy="3199574"/>
          </a:xfrm>
          <a:prstGeom prst="rect">
            <a:avLst/>
          </a:prstGeom>
          <a:solidFill>
            <a:srgbClr val="F4F4F4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81" dirty="0">
              <a:solidFill>
                <a:srgbClr val="9D3A2A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A1C01-AECA-5541-9863-2F74636FE293}"/>
              </a:ext>
            </a:extLst>
          </p:cNvPr>
          <p:cNvSpPr/>
          <p:nvPr/>
        </p:nvSpPr>
        <p:spPr>
          <a:xfrm>
            <a:off x="202617" y="5035933"/>
            <a:ext cx="7081382" cy="4891836"/>
          </a:xfrm>
          <a:prstGeom prst="rect">
            <a:avLst/>
          </a:prstGeom>
          <a:solidFill>
            <a:srgbClr val="F4F4F4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81" dirty="0">
              <a:solidFill>
                <a:srgbClr val="9D3A2A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849FD82-A0D4-BC48-8AD2-913D59747D32}"/>
              </a:ext>
            </a:extLst>
          </p:cNvPr>
          <p:cNvSpPr/>
          <p:nvPr/>
        </p:nvSpPr>
        <p:spPr>
          <a:xfrm>
            <a:off x="198635" y="4601609"/>
            <a:ext cx="3537910" cy="4392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81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8FD37CA-CE71-0440-99DD-A600127D4C7B}"/>
              </a:ext>
            </a:extLst>
          </p:cNvPr>
          <p:cNvSpPr txBox="1"/>
          <p:nvPr/>
        </p:nvSpPr>
        <p:spPr>
          <a:xfrm>
            <a:off x="955198" y="1264226"/>
            <a:ext cx="594884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El curso está orientado a profesionales del campo de la edificación y urbanismo (arquitectos, aparejadores, ingenieros, delineantes, estudiantes, etc.) que quieran iniciarse en el uso de Autodesk Revit, con el propósito de poder trabajar siguiendo la metodología BIM.</a:t>
            </a:r>
          </a:p>
          <a:p>
            <a:pPr algn="just">
              <a:spcAft>
                <a:spcPts val="600"/>
              </a:spcAft>
            </a:pP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Aprenda cómo crear presentaciones profesionales y de alta calidad para sus modelos BIM. Vaya un paso más allá del modelado y profundice en los secretos de la configuración de vistas.</a:t>
            </a:r>
          </a:p>
          <a:p>
            <a:pPr algn="just">
              <a:spcAft>
                <a:spcPts val="600"/>
              </a:spcAft>
            </a:pP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Este curso está recomendado para personas con conocimientos básicos en el uso del programa Autodesk Revit.</a:t>
            </a:r>
            <a:endParaRPr lang="es-ES" sz="1600" i="1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6E3420A-8D08-4E49-9456-53E29B821975}"/>
              </a:ext>
            </a:extLst>
          </p:cNvPr>
          <p:cNvSpPr txBox="1"/>
          <p:nvPr/>
        </p:nvSpPr>
        <p:spPr>
          <a:xfrm>
            <a:off x="833584" y="4602760"/>
            <a:ext cx="1799151" cy="399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996" b="1" dirty="0">
                <a:solidFill>
                  <a:schemeClr val="bg1"/>
                </a:solidFill>
              </a:rPr>
              <a:t>Metodología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CA9B3B6-8EFE-2B4E-9E4E-33296901C25E}"/>
              </a:ext>
            </a:extLst>
          </p:cNvPr>
          <p:cNvSpPr txBox="1"/>
          <p:nvPr/>
        </p:nvSpPr>
        <p:spPr>
          <a:xfrm>
            <a:off x="955198" y="5151419"/>
            <a:ext cx="59488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E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En este curso trabajaremos con el programa Autodesk REVIT 2022.</a:t>
            </a:r>
          </a:p>
          <a:p>
            <a:pPr algn="just">
              <a:spcAft>
                <a:spcPts val="1200"/>
              </a:spcAft>
            </a:pP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Los alumnos dispondrán de una </a:t>
            </a:r>
            <a:r>
              <a:rPr lang="es-E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licencia de estudiante</a:t>
            </a: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de Autodesk Revit, </a:t>
            </a:r>
            <a:r>
              <a:rPr lang="es-E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de 4 meses de duración</a:t>
            </a: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, otorgada por ensten BIM Solutions.</a:t>
            </a:r>
          </a:p>
          <a:p>
            <a:pPr algn="just">
              <a:spcAft>
                <a:spcPts val="1200"/>
              </a:spcAft>
            </a:pP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Los alumnos dispondrán de acceso al CAMPUS VIRTUAL (</a:t>
            </a: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  <a:hlinkClick r:id="rId3"/>
              </a:rPr>
              <a:t>https://campus.ensten.com/</a:t>
            </a: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), un espacio web donde se colgará la documentación del curso, los enlaces a los vídeos de las sesiones realizadas y los ejercicios propuestos, y donde los alumnos podrán entregar su trabajo y participar en foros con el profesor y el resto de alumnos.</a:t>
            </a:r>
          </a:p>
          <a:p>
            <a:pPr algn="just">
              <a:spcAft>
                <a:spcPts val="1200"/>
              </a:spcAft>
            </a:pP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Las sesiones de videoconferencia se realizarán en las fechas indicadas en portada, en horario de 17:00h a 19:00h.</a:t>
            </a:r>
          </a:p>
          <a:p>
            <a:pPr algn="just">
              <a:spcAft>
                <a:spcPts val="1200"/>
              </a:spcAft>
            </a:pP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El alumno podrá acceder a visualizar la grabación de cada sesión a partir de 24/48 horas después de la misma. El acceso a estas grabaciones y al campus virtual se extenderá durante un plazo de tres meses desde la fecha de la última sesión del curso.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FDE6646-9A92-7249-93D5-844187687430}"/>
              </a:ext>
            </a:extLst>
          </p:cNvPr>
          <p:cNvSpPr/>
          <p:nvPr/>
        </p:nvSpPr>
        <p:spPr>
          <a:xfrm>
            <a:off x="198634" y="687135"/>
            <a:ext cx="3533927" cy="4392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81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27C51C7-4A06-964A-944F-C211A71E14C7}"/>
              </a:ext>
            </a:extLst>
          </p:cNvPr>
          <p:cNvSpPr txBox="1"/>
          <p:nvPr/>
        </p:nvSpPr>
        <p:spPr>
          <a:xfrm>
            <a:off x="815020" y="691483"/>
            <a:ext cx="2081603" cy="399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996" b="1" dirty="0">
                <a:solidFill>
                  <a:schemeClr val="bg1"/>
                </a:solidFill>
              </a:rPr>
              <a:t>Introducción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3E6DE16-E5AD-D642-B437-1C0ABC02E421}"/>
              </a:ext>
            </a:extLst>
          </p:cNvPr>
          <p:cNvSpPr txBox="1"/>
          <p:nvPr/>
        </p:nvSpPr>
        <p:spPr>
          <a:xfrm>
            <a:off x="3111592" y="1443669"/>
            <a:ext cx="180148" cy="288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281" dirty="0"/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81516DD4-0234-024F-BE7F-4A4AE7F3C1A5}"/>
              </a:ext>
            </a:extLst>
          </p:cNvPr>
          <p:cNvCxnSpPr>
            <a:cxnSpLocks/>
          </p:cNvCxnSpPr>
          <p:nvPr/>
        </p:nvCxnSpPr>
        <p:spPr>
          <a:xfrm>
            <a:off x="232767" y="1122135"/>
            <a:ext cx="704361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4CD6924A-862D-D043-85BA-D39E6D1D521D}"/>
              </a:ext>
            </a:extLst>
          </p:cNvPr>
          <p:cNvCxnSpPr>
            <a:cxnSpLocks/>
          </p:cNvCxnSpPr>
          <p:nvPr/>
        </p:nvCxnSpPr>
        <p:spPr>
          <a:xfrm>
            <a:off x="240387" y="5034320"/>
            <a:ext cx="704361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dondear rectángulo de esquina del mismo lado 27"/>
          <p:cNvSpPr/>
          <p:nvPr/>
        </p:nvSpPr>
        <p:spPr>
          <a:xfrm rot="10800000">
            <a:off x="4689645" y="5816"/>
            <a:ext cx="2397063" cy="415093"/>
          </a:xfrm>
          <a:prstGeom prst="round2SameRect">
            <a:avLst/>
          </a:prstGeom>
          <a:solidFill>
            <a:srgbClr val="F2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81"/>
          </a:p>
        </p:txBody>
      </p:sp>
      <p:sp>
        <p:nvSpPr>
          <p:cNvPr id="36" name="CuadroTexto 35"/>
          <p:cNvSpPr txBox="1"/>
          <p:nvPr/>
        </p:nvSpPr>
        <p:spPr>
          <a:xfrm>
            <a:off x="4183968" y="20756"/>
            <a:ext cx="3375710" cy="28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84" dirty="0">
                <a:solidFill>
                  <a:schemeClr val="bg1"/>
                </a:solidFill>
                <a:ea typeface="Ayuthaya" pitchFamily="2" charset="-34"/>
                <a:cs typeface="Ayuthaya" pitchFamily="2" charset="-34"/>
              </a:rPr>
              <a:t>REVIT 2: DOCUMENTACIÓN</a:t>
            </a:r>
          </a:p>
        </p:txBody>
      </p:sp>
    </p:spTree>
    <p:extLst>
      <p:ext uri="{BB962C8B-B14F-4D97-AF65-F5344CB8AC3E}">
        <p14:creationId xmlns:p14="http://schemas.microsoft.com/office/powerpoint/2010/main" val="1147587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53E90F1-4313-C044-86DA-161CD7A014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484"/>
            <a:ext cx="7662206" cy="10765734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5AF37BE1-7ED5-AB40-A906-707EDC2135B9}"/>
              </a:ext>
            </a:extLst>
          </p:cNvPr>
          <p:cNvSpPr/>
          <p:nvPr/>
        </p:nvSpPr>
        <p:spPr>
          <a:xfrm>
            <a:off x="449991" y="1029431"/>
            <a:ext cx="6785388" cy="9422480"/>
          </a:xfrm>
          <a:prstGeom prst="rect">
            <a:avLst/>
          </a:prstGeom>
          <a:solidFill>
            <a:srgbClr val="F4F4F4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81" dirty="0">
              <a:solidFill>
                <a:srgbClr val="9D3A2A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8E08FDA-0861-1847-892B-44C37A85BB5D}"/>
              </a:ext>
            </a:extLst>
          </p:cNvPr>
          <p:cNvSpPr txBox="1"/>
          <p:nvPr/>
        </p:nvSpPr>
        <p:spPr>
          <a:xfrm>
            <a:off x="449990" y="1234847"/>
            <a:ext cx="6726381" cy="958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TEMA 1: CREANDO Y CONFIGURANDO LAS VISTAS</a:t>
            </a:r>
          </a:p>
          <a:p>
            <a:pPr algn="ctr"/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Proceso de creación de planos.</a:t>
            </a:r>
          </a:p>
          <a:p>
            <a:pPr algn="ctr"/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Plantas, alzados, secciones y llamadas.</a:t>
            </a:r>
          </a:p>
          <a:p>
            <a:pPr algn="ctr"/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Estilos de línea, grosores y patrones.</a:t>
            </a:r>
          </a:p>
          <a:p>
            <a:pPr algn="ctr"/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...</a:t>
            </a:r>
            <a:r>
              <a:rPr lang="es-ES" sz="1400" i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y más.</a:t>
            </a:r>
          </a:p>
          <a:p>
            <a:pPr algn="ctr"/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TEMA 2: ENRIQUECIENDO LAS PRESENTACIONES</a:t>
            </a:r>
          </a:p>
          <a:p>
            <a:pPr algn="ctr"/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Anotaciones de texto. Líneas de detalle.</a:t>
            </a:r>
          </a:p>
          <a:p>
            <a:pPr algn="ctr"/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Regiones de máscara y de relleno.</a:t>
            </a:r>
          </a:p>
          <a:p>
            <a:pPr algn="ctr"/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Cotas y etiquetas.</a:t>
            </a:r>
          </a:p>
          <a:p>
            <a:pPr algn="ctr"/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Esquemas y planos de área.</a:t>
            </a:r>
          </a:p>
          <a:p>
            <a:pPr algn="ctr"/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...</a:t>
            </a:r>
            <a:r>
              <a:rPr lang="es-ES" sz="1600" i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y más.</a:t>
            </a:r>
            <a:endParaRPr lang="es-ES" sz="16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es-ES" sz="16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TEMA 3: TRABAJANDO CON TABLAS DE PLANIFICACIÓN</a:t>
            </a:r>
          </a:p>
          <a:p>
            <a:pPr algn="ctr"/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Tablas de planificación de cantidades.</a:t>
            </a:r>
          </a:p>
          <a:p>
            <a:pPr algn="ctr"/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Configuración de tablas de planificación.</a:t>
            </a:r>
          </a:p>
          <a:p>
            <a:pPr algn="ctr"/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Tablas de planificación de materiales.</a:t>
            </a:r>
          </a:p>
          <a:p>
            <a:pPr algn="ctr"/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Mediciones y cómputo de materiales.</a:t>
            </a:r>
          </a:p>
          <a:p>
            <a:pPr algn="ctr"/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...</a:t>
            </a:r>
            <a:r>
              <a:rPr lang="es-ES" sz="1600" i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y más.</a:t>
            </a:r>
            <a:endParaRPr lang="es-ES" sz="16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es-ES" sz="1600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TEMA 4: CREANDO Y CONFIGURANDO LOS MATERIALES</a:t>
            </a:r>
          </a:p>
          <a:p>
            <a:pPr algn="ctr"/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Interfaz de usuario del explorador de materiales.</a:t>
            </a:r>
          </a:p>
          <a:p>
            <a:pPr algn="ctr"/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El editor de objetos/explorador de objetos.</a:t>
            </a:r>
          </a:p>
          <a:p>
            <a:pPr algn="ctr"/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Creación y configuración de materiales.</a:t>
            </a:r>
          </a:p>
          <a:p>
            <a:pPr algn="ctr"/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...</a:t>
            </a:r>
            <a:r>
              <a:rPr lang="es-ES" sz="1600" i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y más.</a:t>
            </a:r>
            <a:endParaRPr lang="es-ES" sz="16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es-ES" sz="16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TEMA 5: DOCUMENTACIÓN Y PUBLICACIÓN</a:t>
            </a:r>
          </a:p>
          <a:p>
            <a:pPr algn="ctr"/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Procedimiento de creación de planos.</a:t>
            </a:r>
          </a:p>
          <a:p>
            <a:pPr algn="ctr"/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Operaciones con las vistas.</a:t>
            </a:r>
          </a:p>
          <a:p>
            <a:pPr algn="ctr"/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Creación de un plano con cajetín.</a:t>
            </a:r>
          </a:p>
          <a:p>
            <a:pPr algn="ctr"/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Composición y configuración de planos.</a:t>
            </a:r>
          </a:p>
          <a:p>
            <a:pPr algn="ctr"/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Impresión de los planos del proyecto.</a:t>
            </a:r>
          </a:p>
          <a:p>
            <a:pPr algn="ctr"/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...</a:t>
            </a:r>
            <a:r>
              <a:rPr lang="es-ES" sz="1600" i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y más.</a:t>
            </a:r>
            <a:endParaRPr lang="es-ES" sz="16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es-ES" sz="16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Puedes consultar todos nuestros temarios en nuestra página web:</a:t>
            </a:r>
          </a:p>
          <a:p>
            <a:pPr algn="ctr"/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  <a:hlinkClick r:id="rId3"/>
              </a:rPr>
              <a:t>https://academy.ensten.com/</a:t>
            </a:r>
            <a:endParaRPr lang="es-ES" sz="2000" b="1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6E83E26-4623-214A-A9EF-DB967ECBDE63}"/>
              </a:ext>
            </a:extLst>
          </p:cNvPr>
          <p:cNvSpPr txBox="1"/>
          <p:nvPr/>
        </p:nvSpPr>
        <p:spPr>
          <a:xfrm>
            <a:off x="1900821" y="581059"/>
            <a:ext cx="3623837" cy="443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81" b="1" dirty="0">
                <a:solidFill>
                  <a:schemeClr val="bg1"/>
                </a:solidFill>
              </a:rPr>
              <a:t>Programa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27B0B868-2CF9-BE4D-8F01-627938866E90}"/>
              </a:ext>
            </a:extLst>
          </p:cNvPr>
          <p:cNvCxnSpPr>
            <a:cxnSpLocks/>
          </p:cNvCxnSpPr>
          <p:nvPr/>
        </p:nvCxnSpPr>
        <p:spPr>
          <a:xfrm>
            <a:off x="449991" y="1029431"/>
            <a:ext cx="678538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dondear rectángulo de esquina del mismo lado 26"/>
          <p:cNvSpPr/>
          <p:nvPr/>
        </p:nvSpPr>
        <p:spPr>
          <a:xfrm rot="10800000">
            <a:off x="4823333" y="-2484"/>
            <a:ext cx="2462515" cy="400877"/>
          </a:xfrm>
          <a:prstGeom prst="round2SameRect">
            <a:avLst/>
          </a:prstGeom>
          <a:solidFill>
            <a:srgbClr val="F2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81"/>
          </a:p>
        </p:txBody>
      </p:sp>
      <p:sp>
        <p:nvSpPr>
          <p:cNvPr id="28" name="CuadroTexto 27"/>
          <p:cNvSpPr txBox="1"/>
          <p:nvPr/>
        </p:nvSpPr>
        <p:spPr>
          <a:xfrm>
            <a:off x="4537449" y="52994"/>
            <a:ext cx="3072781" cy="28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84" dirty="0">
                <a:solidFill>
                  <a:schemeClr val="bg1"/>
                </a:solidFill>
                <a:ea typeface="Ayuthaya" pitchFamily="2" charset="-34"/>
                <a:cs typeface="Ayuthaya" pitchFamily="2" charset="-34"/>
              </a:rPr>
              <a:t>REVIT 2: DOCUMENTACIÓN</a:t>
            </a:r>
          </a:p>
        </p:txBody>
      </p:sp>
    </p:spTree>
    <p:extLst>
      <p:ext uri="{BB962C8B-B14F-4D97-AF65-F5344CB8AC3E}">
        <p14:creationId xmlns:p14="http://schemas.microsoft.com/office/powerpoint/2010/main" val="1756572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48" y="5190965"/>
            <a:ext cx="4270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Rectángulo 52">
            <a:extLst>
              <a:ext uri="{FF2B5EF4-FFF2-40B4-BE49-F238E27FC236}">
                <a16:creationId xmlns:a16="http://schemas.microsoft.com/office/drawing/2014/main" id="{54AE048D-0834-0C4D-8361-0761C97371F1}"/>
              </a:ext>
            </a:extLst>
          </p:cNvPr>
          <p:cNvSpPr/>
          <p:nvPr/>
        </p:nvSpPr>
        <p:spPr>
          <a:xfrm>
            <a:off x="628233" y="10130278"/>
            <a:ext cx="6100693" cy="389290"/>
          </a:xfrm>
          <a:prstGeom prst="rect">
            <a:avLst/>
          </a:prstGeom>
          <a:solidFill>
            <a:srgbClr val="F2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8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8" name="CuadroTexto 197">
            <a:extLst>
              <a:ext uri="{FF2B5EF4-FFF2-40B4-BE49-F238E27FC236}">
                <a16:creationId xmlns:a16="http://schemas.microsoft.com/office/drawing/2014/main" id="{4A233957-D240-1241-B56C-8D6045539A2C}"/>
              </a:ext>
            </a:extLst>
          </p:cNvPr>
          <p:cNvSpPr txBox="1"/>
          <p:nvPr/>
        </p:nvSpPr>
        <p:spPr>
          <a:xfrm>
            <a:off x="781140" y="5649402"/>
            <a:ext cx="1634165" cy="3994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996" b="1" dirty="0">
                <a:solidFill>
                  <a:schemeClr val="accent1">
                    <a:lumMod val="75000"/>
                  </a:schemeClr>
                </a:solidFill>
              </a:rPr>
              <a:t>CALENDARIO</a:t>
            </a:r>
          </a:p>
        </p:txBody>
      </p:sp>
      <p:sp>
        <p:nvSpPr>
          <p:cNvPr id="199" name="Rectángulo 198">
            <a:extLst>
              <a:ext uri="{FF2B5EF4-FFF2-40B4-BE49-F238E27FC236}">
                <a16:creationId xmlns:a16="http://schemas.microsoft.com/office/drawing/2014/main" id="{1942811F-1466-854B-A13D-D53F76ADAE37}"/>
              </a:ext>
            </a:extLst>
          </p:cNvPr>
          <p:cNvSpPr/>
          <p:nvPr/>
        </p:nvSpPr>
        <p:spPr>
          <a:xfrm>
            <a:off x="1157461" y="1416672"/>
            <a:ext cx="5686338" cy="575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69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Del 7 de noviembre al  21 de diciembre de 2022, </a:t>
            </a:r>
            <a:r>
              <a:rPr lang="es-ES" sz="1569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de </a:t>
            </a:r>
            <a:r>
              <a:rPr lang="es-ES" sz="1569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17:00 a 19:00h </a:t>
            </a:r>
            <a:r>
              <a:rPr lang="es-ES" sz="1569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(horario peninsular).</a:t>
            </a:r>
            <a:endParaRPr lang="es-ES" sz="1569" b="1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00" name="Rectángulo 199">
            <a:extLst>
              <a:ext uri="{FF2B5EF4-FFF2-40B4-BE49-F238E27FC236}">
                <a16:creationId xmlns:a16="http://schemas.microsoft.com/office/drawing/2014/main" id="{F330E260-7600-FD41-848D-8ADC5A658FBA}"/>
              </a:ext>
            </a:extLst>
          </p:cNvPr>
          <p:cNvSpPr/>
          <p:nvPr/>
        </p:nvSpPr>
        <p:spPr>
          <a:xfrm>
            <a:off x="1159983" y="3709270"/>
            <a:ext cx="3459641" cy="816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69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Precio para </a:t>
            </a:r>
            <a:r>
              <a:rPr lang="es-ES" sz="1569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no colegiados: 320 €</a:t>
            </a:r>
          </a:p>
          <a:p>
            <a:r>
              <a:rPr lang="es-ES" sz="1569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Precio para </a:t>
            </a:r>
            <a:r>
              <a:rPr lang="es-ES" sz="1569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colegiados COAATIE: 160 €</a:t>
            </a:r>
          </a:p>
          <a:p>
            <a:endParaRPr lang="es-ES" sz="1569" b="1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01" name="Rectángulo 200">
            <a:extLst>
              <a:ext uri="{FF2B5EF4-FFF2-40B4-BE49-F238E27FC236}">
                <a16:creationId xmlns:a16="http://schemas.microsoft.com/office/drawing/2014/main" id="{AFD0C400-E7CD-6943-9D72-8805F176BE40}"/>
              </a:ext>
            </a:extLst>
          </p:cNvPr>
          <p:cNvSpPr/>
          <p:nvPr/>
        </p:nvSpPr>
        <p:spPr>
          <a:xfrm>
            <a:off x="1157461" y="843045"/>
            <a:ext cx="4091207" cy="333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69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20 horas </a:t>
            </a:r>
            <a:r>
              <a:rPr lang="es-ES" sz="1569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lectivas.</a:t>
            </a:r>
          </a:p>
        </p:txBody>
      </p:sp>
      <p:sp>
        <p:nvSpPr>
          <p:cNvPr id="235" name="Elipse 234">
            <a:extLst>
              <a:ext uri="{FF2B5EF4-FFF2-40B4-BE49-F238E27FC236}">
                <a16:creationId xmlns:a16="http://schemas.microsoft.com/office/drawing/2014/main" id="{41C8B3AA-A0E9-8C4A-BD76-A5CE01B2BFB4}"/>
              </a:ext>
            </a:extLst>
          </p:cNvPr>
          <p:cNvSpPr/>
          <p:nvPr/>
        </p:nvSpPr>
        <p:spPr>
          <a:xfrm>
            <a:off x="674107" y="3795539"/>
            <a:ext cx="428572" cy="4285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81"/>
          </a:p>
        </p:txBody>
      </p:sp>
      <p:sp>
        <p:nvSpPr>
          <p:cNvPr id="205" name="Rectángulo 204">
            <a:extLst>
              <a:ext uri="{FF2B5EF4-FFF2-40B4-BE49-F238E27FC236}">
                <a16:creationId xmlns:a16="http://schemas.microsoft.com/office/drawing/2014/main" id="{4F281BE9-C8D9-0840-AA14-8FC68BF00D11}"/>
              </a:ext>
            </a:extLst>
          </p:cNvPr>
          <p:cNvSpPr/>
          <p:nvPr/>
        </p:nvSpPr>
        <p:spPr>
          <a:xfrm>
            <a:off x="656701" y="10130278"/>
            <a:ext cx="6100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INSCRIPCIONES A TRAVÉS DE TU COLEGIO</a:t>
            </a:r>
            <a:r>
              <a:rPr lang="es-ES" dirty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06" name="Rectángulo 205">
            <a:extLst>
              <a:ext uri="{FF2B5EF4-FFF2-40B4-BE49-F238E27FC236}">
                <a16:creationId xmlns:a16="http://schemas.microsoft.com/office/drawing/2014/main" id="{23CA6FB6-E8A9-C746-970A-E7935254CCB6}"/>
              </a:ext>
            </a:extLst>
          </p:cNvPr>
          <p:cNvSpPr/>
          <p:nvPr/>
        </p:nvSpPr>
        <p:spPr>
          <a:xfrm>
            <a:off x="1157459" y="2242847"/>
            <a:ext cx="6182765" cy="333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69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Videoconferencia </a:t>
            </a:r>
            <a:r>
              <a:rPr lang="es-ES" sz="1569" i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online</a:t>
            </a:r>
            <a:r>
              <a:rPr lang="es-ES" sz="1569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 en directo</a:t>
            </a:r>
          </a:p>
        </p:txBody>
      </p:sp>
      <p:sp>
        <p:nvSpPr>
          <p:cNvPr id="208" name="Elipse 207">
            <a:extLst>
              <a:ext uri="{FF2B5EF4-FFF2-40B4-BE49-F238E27FC236}">
                <a16:creationId xmlns:a16="http://schemas.microsoft.com/office/drawing/2014/main" id="{5D0954B8-91F0-FC45-872E-DD4D21272DDF}"/>
              </a:ext>
            </a:extLst>
          </p:cNvPr>
          <p:cNvSpPr/>
          <p:nvPr/>
        </p:nvSpPr>
        <p:spPr>
          <a:xfrm>
            <a:off x="674107" y="3004143"/>
            <a:ext cx="428572" cy="4285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81"/>
          </a:p>
        </p:txBody>
      </p:sp>
      <p:sp>
        <p:nvSpPr>
          <p:cNvPr id="209" name="Elipse 208">
            <a:extLst>
              <a:ext uri="{FF2B5EF4-FFF2-40B4-BE49-F238E27FC236}">
                <a16:creationId xmlns:a16="http://schemas.microsoft.com/office/drawing/2014/main" id="{871099E6-DE14-364F-8D97-BD16B5B43A74}"/>
              </a:ext>
            </a:extLst>
          </p:cNvPr>
          <p:cNvSpPr/>
          <p:nvPr/>
        </p:nvSpPr>
        <p:spPr>
          <a:xfrm>
            <a:off x="674107" y="2223136"/>
            <a:ext cx="428572" cy="4285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81"/>
          </a:p>
        </p:txBody>
      </p:sp>
      <p:sp>
        <p:nvSpPr>
          <p:cNvPr id="210" name="Elipse 209">
            <a:extLst>
              <a:ext uri="{FF2B5EF4-FFF2-40B4-BE49-F238E27FC236}">
                <a16:creationId xmlns:a16="http://schemas.microsoft.com/office/drawing/2014/main" id="{5EE3F486-5A48-D54D-81F8-11EB51EFACF0}"/>
              </a:ext>
            </a:extLst>
          </p:cNvPr>
          <p:cNvSpPr/>
          <p:nvPr/>
        </p:nvSpPr>
        <p:spPr>
          <a:xfrm>
            <a:off x="674107" y="809493"/>
            <a:ext cx="428572" cy="4285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81"/>
          </a:p>
        </p:txBody>
      </p:sp>
      <p:sp>
        <p:nvSpPr>
          <p:cNvPr id="211" name="Elipse 210">
            <a:extLst>
              <a:ext uri="{FF2B5EF4-FFF2-40B4-BE49-F238E27FC236}">
                <a16:creationId xmlns:a16="http://schemas.microsoft.com/office/drawing/2014/main" id="{4E941760-6D01-0B46-B06D-E7E23658965D}"/>
              </a:ext>
            </a:extLst>
          </p:cNvPr>
          <p:cNvSpPr/>
          <p:nvPr/>
        </p:nvSpPr>
        <p:spPr>
          <a:xfrm>
            <a:off x="674107" y="1494803"/>
            <a:ext cx="428572" cy="4285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81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AC8062E-BE3D-DE46-8969-9C21DBEE5D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93" y="3108492"/>
            <a:ext cx="173529" cy="23663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BC374D7-7E6A-5C48-B4A5-003C865F19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37" y="3933743"/>
            <a:ext cx="235757" cy="15970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CC9CFD8-D4B3-E843-B7AF-73E94ADF9C7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885" y="2322782"/>
            <a:ext cx="180164" cy="21602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A575EFB-A2F2-924A-AA31-C46161DFD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40" y="1596611"/>
            <a:ext cx="213731" cy="21373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FC13841-86F1-944D-91B6-72C3A0E9537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913" y="886229"/>
            <a:ext cx="272191" cy="272191"/>
          </a:xfrm>
          <a:prstGeom prst="rect">
            <a:avLst/>
          </a:prstGeom>
        </p:spPr>
      </p:pic>
      <p:cxnSp>
        <p:nvCxnSpPr>
          <p:cNvPr id="236" name="Conector recto 235">
            <a:extLst>
              <a:ext uri="{FF2B5EF4-FFF2-40B4-BE49-F238E27FC236}">
                <a16:creationId xmlns:a16="http://schemas.microsoft.com/office/drawing/2014/main" id="{29B85AF4-4CAC-4548-96F8-B5A7CD229D82}"/>
              </a:ext>
            </a:extLst>
          </p:cNvPr>
          <p:cNvCxnSpPr>
            <a:cxnSpLocks/>
          </p:cNvCxnSpPr>
          <p:nvPr/>
        </p:nvCxnSpPr>
        <p:spPr>
          <a:xfrm>
            <a:off x="710364" y="3620805"/>
            <a:ext cx="603111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ector recto 237">
            <a:extLst>
              <a:ext uri="{FF2B5EF4-FFF2-40B4-BE49-F238E27FC236}">
                <a16:creationId xmlns:a16="http://schemas.microsoft.com/office/drawing/2014/main" id="{E932CFCF-DC42-1140-8019-6DD85C24921D}"/>
              </a:ext>
            </a:extLst>
          </p:cNvPr>
          <p:cNvCxnSpPr>
            <a:cxnSpLocks/>
          </p:cNvCxnSpPr>
          <p:nvPr/>
        </p:nvCxnSpPr>
        <p:spPr>
          <a:xfrm>
            <a:off x="710364" y="2800324"/>
            <a:ext cx="603111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ector recto 238">
            <a:extLst>
              <a:ext uri="{FF2B5EF4-FFF2-40B4-BE49-F238E27FC236}">
                <a16:creationId xmlns:a16="http://schemas.microsoft.com/office/drawing/2014/main" id="{F4FA397F-F353-1346-A3B6-E9DF0F4B5DB0}"/>
              </a:ext>
            </a:extLst>
          </p:cNvPr>
          <p:cNvCxnSpPr>
            <a:cxnSpLocks/>
          </p:cNvCxnSpPr>
          <p:nvPr/>
        </p:nvCxnSpPr>
        <p:spPr>
          <a:xfrm>
            <a:off x="710364" y="2058386"/>
            <a:ext cx="603111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ector recto 239">
            <a:extLst>
              <a:ext uri="{FF2B5EF4-FFF2-40B4-BE49-F238E27FC236}">
                <a16:creationId xmlns:a16="http://schemas.microsoft.com/office/drawing/2014/main" id="{E8595358-D0A9-7948-B9FE-7F9FCD333149}"/>
              </a:ext>
            </a:extLst>
          </p:cNvPr>
          <p:cNvCxnSpPr>
            <a:cxnSpLocks/>
          </p:cNvCxnSpPr>
          <p:nvPr/>
        </p:nvCxnSpPr>
        <p:spPr>
          <a:xfrm>
            <a:off x="710364" y="1344441"/>
            <a:ext cx="603111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ángulo 35"/>
          <p:cNvSpPr/>
          <p:nvPr/>
        </p:nvSpPr>
        <p:spPr>
          <a:xfrm>
            <a:off x="1157461" y="2822762"/>
            <a:ext cx="5700491" cy="816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69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Plazas limitadas</a:t>
            </a:r>
            <a:r>
              <a:rPr lang="es-ES" sz="1569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, es necesario inscribirse previamente antes del </a:t>
            </a:r>
            <a:r>
              <a:rPr lang="es-ES" sz="1569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3 de noviembre </a:t>
            </a:r>
            <a:r>
              <a:rPr lang="es-ES" sz="1569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a las </a:t>
            </a:r>
            <a:r>
              <a:rPr lang="es-ES" sz="1569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13:00 h</a:t>
            </a:r>
            <a:r>
              <a:rPr lang="es-ES" sz="1569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(horario peninsular). En caso de superarse el número de plazas, se adjudicarán mediante sorteo.</a:t>
            </a:r>
            <a:endParaRPr lang="es-ES" sz="1569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38" name="Conector recto 37"/>
          <p:cNvCxnSpPr>
            <a:cxnSpLocks/>
          </p:cNvCxnSpPr>
          <p:nvPr/>
        </p:nvCxnSpPr>
        <p:spPr>
          <a:xfrm>
            <a:off x="674107" y="5063542"/>
            <a:ext cx="603111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1918629" y="4306957"/>
            <a:ext cx="3481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El enlace al vídeo de presentación es</a:t>
            </a:r>
            <a:r>
              <a:rPr lang="es-ES" b="1" dirty="0"/>
              <a:t>:  </a:t>
            </a:r>
            <a:r>
              <a:rPr lang="es-ES" b="1" u="sng" dirty="0">
                <a:hlinkClick r:id="rId8"/>
              </a:rPr>
              <a:t>https://youtu.be/VtjEX2a9diY</a:t>
            </a:r>
            <a:endParaRPr lang="es-ES" b="1" u="sng" dirty="0"/>
          </a:p>
          <a:p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231775"/>
              </p:ext>
            </p:extLst>
          </p:nvPr>
        </p:nvGraphicFramePr>
        <p:xfrm>
          <a:off x="3678579" y="5190965"/>
          <a:ext cx="3003007" cy="2377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9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9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9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90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90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8504">
                <a:tc gridSpan="7"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NOVIEMBRE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295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X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J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V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D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295">
                <a:tc>
                  <a:txBody>
                    <a:bodyPr/>
                    <a:lstStyle/>
                    <a:p>
                      <a:pPr algn="ctr"/>
                      <a:endParaRPr lang="es-ES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s-E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s-E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s-E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6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295"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s-ES" sz="1600" b="1" kern="1200" dirty="0">
                          <a:solidFill>
                            <a:srgbClr val="F4F4F4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s-E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s-E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s-E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12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13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295"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s-ES" sz="1600" b="1" kern="1200" dirty="0">
                          <a:solidFill>
                            <a:srgbClr val="F4F4F4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s-E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s-E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s-E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19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295"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s-ES" sz="1600" b="1" kern="1200" dirty="0">
                          <a:solidFill>
                            <a:srgbClr val="F4F4F4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26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27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295"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s-ES" sz="1600" b="1" kern="1200" dirty="0">
                          <a:solidFill>
                            <a:srgbClr val="F4F4F4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52" y="4968311"/>
            <a:ext cx="974725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7" name="3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640682"/>
              </p:ext>
            </p:extLst>
          </p:nvPr>
        </p:nvGraphicFramePr>
        <p:xfrm>
          <a:off x="3659322" y="7691044"/>
          <a:ext cx="3003007" cy="23344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9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9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9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90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90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5351">
                <a:tc gridSpan="7"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DICIEMBRE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739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X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J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V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D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739">
                <a:tc>
                  <a:txBody>
                    <a:bodyPr/>
                    <a:lstStyle/>
                    <a:p>
                      <a:pPr algn="ctr"/>
                      <a:endParaRPr lang="es-ES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endParaRPr lang="es-E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s-ES" sz="1600" b="1" kern="1200" dirty="0">
                          <a:solidFill>
                            <a:srgbClr val="F4F4F4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s-E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739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s-E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s-E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s-E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11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739">
                <a:tc>
                  <a:txBody>
                    <a:bodyPr/>
                    <a:lstStyle/>
                    <a:p>
                      <a:pPr marL="0" algn="ctr" defTabSz="1007943" rtl="0" eaLnBrk="1" latinLnBrk="0" hangingPunct="1"/>
                      <a:r>
                        <a:rPr lang="es-E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s-ES" sz="1600" b="1" kern="1200" dirty="0">
                          <a:solidFill>
                            <a:srgbClr val="F4F4F4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s-ES" sz="1600" b="1" kern="1200" dirty="0">
                          <a:solidFill>
                            <a:srgbClr val="F4F4F4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s-ES" sz="1600" b="1" kern="1200" dirty="0">
                          <a:solidFill>
                            <a:srgbClr val="F4F4F4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17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18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739"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s-ES" sz="1600" b="1" kern="1200" dirty="0">
                          <a:solidFill>
                            <a:srgbClr val="F4F4F4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s-ES" sz="1600" b="1" kern="1200" dirty="0">
                          <a:solidFill>
                            <a:srgbClr val="F4F4F4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24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25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298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u="none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/>
                        <a:t>31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8674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2783</TotalTime>
  <Words>675</Words>
  <Application>Microsoft Office PowerPoint</Application>
  <PresentationFormat>Personalizado</PresentationFormat>
  <Paragraphs>143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Vicente Alejandro Beltrán</dc:creator>
  <cp:lastModifiedBy>Antonio Cornejo Flores</cp:lastModifiedBy>
  <cp:revision>330</cp:revision>
  <cp:lastPrinted>2020-07-31T08:45:46Z</cp:lastPrinted>
  <dcterms:created xsi:type="dcterms:W3CDTF">2019-12-11T08:07:44Z</dcterms:created>
  <dcterms:modified xsi:type="dcterms:W3CDTF">2022-07-26T09:57:48Z</dcterms:modified>
</cp:coreProperties>
</file>